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2" r:id="rId3"/>
    <p:sldId id="259" r:id="rId4"/>
    <p:sldId id="273" r:id="rId5"/>
    <p:sldId id="274" r:id="rId6"/>
    <p:sldId id="275" r:id="rId7"/>
    <p:sldId id="276" r:id="rId8"/>
    <p:sldId id="277" r:id="rId9"/>
    <p:sldId id="260" r:id="rId10"/>
    <p:sldId id="261" r:id="rId11"/>
    <p:sldId id="264" r:id="rId12"/>
    <p:sldId id="265" r:id="rId13"/>
    <p:sldId id="266" r:id="rId14"/>
    <p:sldId id="279" r:id="rId15"/>
    <p:sldId id="281" r:id="rId16"/>
    <p:sldId id="271" r:id="rId17"/>
    <p:sldId id="262" r:id="rId18"/>
    <p:sldId id="267" r:id="rId19"/>
    <p:sldId id="268" r:id="rId20"/>
    <p:sldId id="278" r:id="rId21"/>
    <p:sldId id="272" r:id="rId22"/>
    <p:sldId id="26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7B07867D-52C2-55E0-CAA4-54CAA55EF0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7878EC5-990F-7D3E-2E12-602F4F6975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326E5-234C-40D0-9222-9B52CE7CD744}" type="datetimeFigureOut">
              <a:rPr lang="aa-ET" smtClean="0"/>
              <a:t>21/11/2022</a:t>
            </a:fld>
            <a:endParaRPr lang="aa-E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92E8A1C-4494-FAAF-426C-E019FD59AD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B9A82AE-CBF2-DD14-FFAF-8B7ACF6D5A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AFBAF-AE42-4F00-ADA6-582A3237CC4F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3490574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B1721-108B-4BCE-A142-A5C5E863DCC4}" type="datetimeFigureOut">
              <a:rPr lang="aa-ET" smtClean="0"/>
              <a:t>21/11/2022</a:t>
            </a:fld>
            <a:endParaRPr lang="aa-E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a-E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B482A-8B91-4074-BC8E-E7D12D6E1B90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543265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67E14-09B7-4077-A283-7AACD716F7FC}" type="datetime8">
              <a:rPr lang="aa-ET" smtClean="0"/>
              <a:t>21/11/2022 4:55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717487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1E6A-16CD-4FF7-AFE9-9C1F3ADE86E4}" type="datetime8">
              <a:rPr lang="aa-ET" smtClean="0"/>
              <a:t>21/11/2022 4:55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527756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6E4A-349D-49CE-8408-35E18674064A}" type="datetime8">
              <a:rPr lang="aa-ET" smtClean="0"/>
              <a:t>21/11/2022 4:55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51307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82902-3ADA-43F9-8741-473DD69D0231}" type="datetime8">
              <a:rPr lang="aa-ET" smtClean="0"/>
              <a:t>21/11/2022 4:55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183159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F0BE-C284-4E27-82E9-50B76E63E325}" type="datetime8">
              <a:rPr lang="aa-ET" smtClean="0"/>
              <a:t>21/11/2022 4:55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220832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A982-2603-44C4-BECD-8AFA129890A7}" type="datetime8">
              <a:rPr lang="aa-ET" smtClean="0"/>
              <a:t>21/11/2022 4:55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29146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3B0A-A7DC-4695-9CA2-18410349B928}" type="datetime8">
              <a:rPr lang="aa-ET" smtClean="0"/>
              <a:t>21/11/2022 4:55 carra</a:t>
            </a:fld>
            <a:endParaRPr lang="aa-E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06789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EB23-54AC-4132-A712-B73840D69143}" type="datetime8">
              <a:rPr lang="aa-ET" smtClean="0"/>
              <a:t>21/11/2022 4:55 carra</a:t>
            </a:fld>
            <a:endParaRPr lang="aa-E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74162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AD63-20B7-473E-B600-C21D448BDC83}" type="datetime8">
              <a:rPr lang="aa-ET" smtClean="0"/>
              <a:t>21/11/2022 4:55 carra</a:t>
            </a:fld>
            <a:endParaRPr lang="aa-E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410115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A5DB-2F68-40E1-8E56-E336CFE48650}" type="datetime8">
              <a:rPr lang="aa-ET" smtClean="0"/>
              <a:t>21/11/2022 4:55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422064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CDB2-D901-4672-87C2-D09FAD23367C}" type="datetime8">
              <a:rPr lang="aa-ET" smtClean="0"/>
              <a:t>21/11/2022 4:55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247194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97457-E97D-484A-AC4A-7B29D506A286}" type="datetime8">
              <a:rPr lang="aa-ET" smtClean="0"/>
              <a:t>21/11/2022 4:55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402267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A185951-88F3-6031-60A2-4CB0D5D3830D}"/>
              </a:ext>
            </a:extLst>
          </p:cNvPr>
          <p:cNvSpPr txBox="1"/>
          <p:nvPr/>
        </p:nvSpPr>
        <p:spPr>
          <a:xfrm>
            <a:off x="2988425" y="444364"/>
            <a:ext cx="6215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Brain TAMP – 3D</a:t>
            </a:r>
            <a:endParaRPr lang="aa-ET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85;p14">
            <a:extLst>
              <a:ext uri="{FF2B5EF4-FFF2-40B4-BE49-F238E27FC236}">
                <a16:creationId xmlns:a16="http://schemas.microsoft.com/office/drawing/2014/main" xmlns="" id="{9F9827B0-2289-A0F0-106E-7495875E2791}"/>
              </a:ext>
            </a:extLst>
          </p:cNvPr>
          <p:cNvSpPr txBox="1">
            <a:spLocks/>
          </p:cNvSpPr>
          <p:nvPr/>
        </p:nvSpPr>
        <p:spPr>
          <a:xfrm>
            <a:off x="213800" y="5250494"/>
            <a:ext cx="3694811" cy="16910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200"/>
              </a:spcBef>
              <a:spcAft>
                <a:spcPts val="0"/>
              </a:spcAft>
              <a:buSzPts val="935"/>
            </a:pPr>
            <a:r>
              <a:rPr lang="en-GB" sz="2000" dirty="0" smtClean="0">
                <a:latin typeface="Arial"/>
                <a:ea typeface="Arial"/>
                <a:cs typeface="Arial"/>
                <a:sym typeface="Arial"/>
              </a:rPr>
              <a:t>Supervised by: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SzPts val="935"/>
            </a:pPr>
            <a:r>
              <a:rPr lang="en-GB" sz="2800" b="1" dirty="0" err="1" smtClean="0">
                <a:latin typeface="Arial"/>
                <a:ea typeface="Arial"/>
                <a:cs typeface="Arial"/>
                <a:sym typeface="Arial"/>
              </a:rPr>
              <a:t>Dr.</a:t>
            </a: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 b="1" dirty="0" err="1" smtClean="0">
                <a:latin typeface="Arial"/>
                <a:ea typeface="Arial"/>
                <a:cs typeface="Arial"/>
                <a:sym typeface="Arial"/>
              </a:rPr>
              <a:t>Ahsanullah</a:t>
            </a: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 b="1" dirty="0" err="1" smtClean="0">
                <a:latin typeface="Arial"/>
                <a:ea typeface="Arial"/>
                <a:cs typeface="Arial"/>
                <a:sym typeface="Arial"/>
              </a:rPr>
              <a:t>Abro</a:t>
            </a:r>
            <a:endParaRPr lang="en-GB" sz="20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71" y="1540710"/>
            <a:ext cx="6461312" cy="43075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69858" y="4058144"/>
            <a:ext cx="39909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000" dirty="0">
                <a:latin typeface="Arial"/>
                <a:ea typeface="Arial"/>
                <a:cs typeface="Arial"/>
                <a:sym typeface="Arial"/>
              </a:rPr>
              <a:t>Team Members</a:t>
            </a:r>
            <a:r>
              <a:rPr lang="en-GB" sz="2000" dirty="0" smtClean="0">
                <a:latin typeface="Arial"/>
                <a:ea typeface="Arial"/>
                <a:cs typeface="Arial"/>
                <a:sym typeface="Arial"/>
              </a:rPr>
              <a:t>:</a:t>
            </a:r>
            <a:endParaRPr lang="en-GB" sz="2000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Mohammad </a:t>
            </a: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Hasnain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Sajjad Ali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Mujeeb </a:t>
            </a: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Ahmed</a:t>
            </a:r>
          </a:p>
          <a:p>
            <a:pPr>
              <a:lnSpc>
                <a:spcPct val="150000"/>
              </a:lnSpc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3179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9;p18">
            <a:extLst>
              <a:ext uri="{FF2B5EF4-FFF2-40B4-BE49-F238E27FC236}">
                <a16:creationId xmlns:a16="http://schemas.microsoft.com/office/drawing/2014/main" xmlns="" id="{4B036CFC-5B16-ECFA-FDC2-2F00C6046F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49730" y="836466"/>
            <a:ext cx="5404105" cy="1126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Proposed Solution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24758" y="2806968"/>
            <a:ext cx="3337524" cy="2670467"/>
            <a:chOff x="909487" y="2811614"/>
            <a:chExt cx="2205604" cy="1770656"/>
          </a:xfrm>
        </p:grpSpPr>
        <p:grpSp>
          <p:nvGrpSpPr>
            <p:cNvPr id="8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10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4976" r="-24976"/>
                </a:stretch>
              </a:blipFill>
            </p:spPr>
          </p:sp>
        </p:grpSp>
        <p:sp>
          <p:nvSpPr>
            <p:cNvPr id="9" name="TextBox 7"/>
            <p:cNvSpPr txBox="1"/>
            <p:nvPr/>
          </p:nvSpPr>
          <p:spPr>
            <a:xfrm>
              <a:off x="909487" y="4333034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dirty="0">
                  <a:solidFill>
                    <a:srgbClr val="1B1B1B"/>
                  </a:solidFill>
                  <a:latin typeface="Montserrat Semi-Bold Bold"/>
                </a:rPr>
                <a:t>3D App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492543" y="2806968"/>
            <a:ext cx="3624563" cy="3161240"/>
            <a:chOff x="3636849" y="2737536"/>
            <a:chExt cx="2479903" cy="2400978"/>
          </a:xfrm>
        </p:grpSpPr>
        <p:grpSp>
          <p:nvGrpSpPr>
            <p:cNvPr id="12" name="Group 4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14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13" name="TextBox 8"/>
            <p:cNvSpPr txBox="1"/>
            <p:nvPr/>
          </p:nvSpPr>
          <p:spPr>
            <a:xfrm>
              <a:off x="3636849" y="4416251"/>
              <a:ext cx="2479903" cy="7222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>
                  <a:solidFill>
                    <a:srgbClr val="1B1B1B"/>
                  </a:solidFill>
                  <a:latin typeface="Montserrat Semi-Bold Bold"/>
                </a:rPr>
                <a:t>Focus on Aforementioned Perspectives</a:t>
              </a:r>
            </a:p>
          </p:txBody>
        </p:sp>
      </p:grpSp>
      <p:pic>
        <p:nvPicPr>
          <p:cNvPr id="15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9117106" y="363052"/>
            <a:ext cx="2218501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36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E52FCC-88AC-A66C-1386-8B464616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Objectives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2F5A710-11C6-E464-722D-21FD3D643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336" y="1856829"/>
            <a:ext cx="10018713" cy="244847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Design </a:t>
            </a:r>
            <a:r>
              <a:rPr lang="en-US" dirty="0"/>
              <a:t>and create a 3D </a:t>
            </a:r>
            <a:r>
              <a:rPr lang="en-US" dirty="0" smtClean="0"/>
              <a:t>application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Deploy it on Android device</a:t>
            </a:r>
          </a:p>
          <a:p>
            <a:pPr>
              <a:buFont typeface="Wingdings" panose="05000000000000000000" pitchFamily="2" charset="2"/>
              <a:buChar char="§"/>
            </a:pPr>
            <a:endParaRPr lang="aa-E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921162"/>
            <a:ext cx="4038600" cy="2692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43" y="3914775"/>
            <a:ext cx="4497381" cy="2698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905132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098" y="1406797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3D Human </a:t>
            </a:r>
            <a:r>
              <a:rPr lang="en-US" b="1" dirty="0" smtClean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</a:t>
            </a:r>
            <a:endParaRPr lang="en-US" sz="14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3D app for Android/Windows platform</a:t>
            </a:r>
          </a:p>
          <a:p>
            <a:r>
              <a:rPr lang="en-US" sz="1600" dirty="0" smtClean="0">
                <a:latin typeface="Arial" panose="020B0604020202020204" pitchFamily="34" charset="0"/>
                <a:ea typeface="Arial" panose="020B0604020202020204" pitchFamily="34" charset="0"/>
              </a:rPr>
              <a:t>Visualization of brain using 3D models</a:t>
            </a:r>
          </a:p>
          <a:p>
            <a:r>
              <a:rPr lang="en-US" sz="1600" dirty="0" smtClean="0">
                <a:latin typeface="Arial" panose="020B0604020202020204" pitchFamily="34" charset="0"/>
                <a:ea typeface="Arial" panose="020B0604020202020204" pitchFamily="34" charset="0"/>
              </a:rPr>
              <a:t>Does not contain the description of brain, or its interior organs</a:t>
            </a:r>
            <a:endParaRPr lang="en-US" sz="16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914400" lvl="2" indent="0" algn="just">
              <a:lnSpc>
                <a:spcPct val="115000"/>
              </a:lnSpc>
              <a:buNone/>
            </a:pPr>
            <a:endParaRPr lang="aa-ET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A824816-0640-E367-608E-0B32F09ED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085" y="257633"/>
            <a:ext cx="2804502" cy="49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600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4" y="1466303"/>
            <a:ext cx="10100943" cy="539169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2400" b="1" dirty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 </a:t>
            </a:r>
            <a:r>
              <a:rPr lang="en-US" sz="2400" b="1" dirty="0" smtClean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endParaRPr lang="en-US" sz="18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M</a:t>
            </a:r>
            <a:r>
              <a:rPr lang="en-US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ac 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edition 3D app 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Contains </a:t>
            </a:r>
            <a:r>
              <a:rPr lang="en-US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wonderful 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features for the anatomical perspectives of the brain.  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Allows sectioned views and custom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label</a:t>
            </a:r>
            <a:endParaRPr lang="en-US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360-degree rotation and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slice</a:t>
            </a: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View, Edit and Add pins with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notes</a:t>
            </a: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Layers, Map and Transparency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lvl="1" indent="0">
              <a:lnSpc>
                <a:spcPct val="115000"/>
              </a:lnSpc>
              <a:buNone/>
            </a:pPr>
            <a:endParaRPr lang="aa-E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59" y="-293473"/>
            <a:ext cx="5490356" cy="334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429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4" y="1466303"/>
            <a:ext cx="10100943" cy="539169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2400" b="1" dirty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 </a:t>
            </a:r>
            <a:r>
              <a:rPr lang="en-US" sz="2400" b="1" dirty="0" smtClean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endParaRPr lang="en-US" sz="18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115000"/>
              </a:lnSpc>
              <a:buNone/>
            </a:pP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</a:rPr>
              <a:t>Limitations</a:t>
            </a:r>
          </a:p>
          <a:p>
            <a:pPr lvl="2">
              <a:lnSpc>
                <a:spcPct val="115000"/>
              </a:lnSpc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not contain Taxonomy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Physiology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Morphology </a:t>
            </a:r>
          </a:p>
          <a:p>
            <a:pPr lvl="2">
              <a:lnSpc>
                <a:spcPct val="115000"/>
              </a:lnSpc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 for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MAC.</a:t>
            </a:r>
          </a:p>
          <a:p>
            <a:pPr lvl="2">
              <a:lnSpc>
                <a:spcPct val="115000"/>
              </a:lnSpc>
            </a:pP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</a:rPr>
              <a:t>N</a:t>
            </a: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</a:rPr>
              <a:t>ot </a:t>
            </a: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</a:rPr>
              <a:t>free</a:t>
            </a:r>
            <a:endParaRPr lang="aa-ET" sz="20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lvl="1" indent="0">
              <a:lnSpc>
                <a:spcPct val="115000"/>
              </a:lnSpc>
              <a:buNone/>
            </a:pPr>
            <a:endParaRPr lang="aa-E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85" y="198744"/>
            <a:ext cx="5099831" cy="31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45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4" y="1752599"/>
            <a:ext cx="10100943" cy="539169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2400" b="1" dirty="0" smtClean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3D Brain</a:t>
            </a:r>
            <a:endParaRPr lang="en-US" sz="18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Interactive 3D app for Android devices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Describe anatomy and physiology of 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brain.  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Freely available</a:t>
            </a:r>
          </a:p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endParaRPr lang="en-US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Developed on older versions of Android</a:t>
            </a: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Does not describe taxonomy and morphology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lvl="1" indent="0">
              <a:lnSpc>
                <a:spcPct val="115000"/>
              </a:lnSpc>
              <a:buNone/>
            </a:pPr>
            <a:endParaRPr lang="aa-E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25" y="1926442"/>
            <a:ext cx="3943350" cy="298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27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A7AF59-ED39-B25B-7B6B-991C70D7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Scope of the Project</a:t>
            </a:r>
            <a:br>
              <a:rPr lang="en-US" b="1" dirty="0"/>
            </a:b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40F514-7001-B1CD-4660-A96AE143F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539" y="1759131"/>
            <a:ext cx="10018713" cy="312420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Focus </a:t>
            </a:r>
            <a:r>
              <a:rPr lang="en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on the basic introduction of the human </a:t>
            </a: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brain</a:t>
            </a:r>
          </a:p>
          <a:p>
            <a:pPr algn="just">
              <a:lnSpc>
                <a:spcPct val="150000"/>
              </a:lnSpc>
            </a:pP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Taxonomy, Anatomy, Morphology, and Physiology</a:t>
            </a:r>
          </a:p>
          <a:p>
            <a:pPr algn="just">
              <a:lnSpc>
                <a:spcPct val="150000"/>
              </a:lnSpc>
            </a:pPr>
            <a:r>
              <a:rPr lang="en" dirty="0" smtClean="0">
                <a:latin typeface="Arial" panose="020B0604020202020204" pitchFamily="34" charset="0"/>
                <a:ea typeface="Arial" panose="020B0604020202020204" pitchFamily="34" charset="0"/>
              </a:rPr>
              <a:t>Functions of different components of brain</a:t>
            </a:r>
            <a:endParaRPr lang="en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072" y="1394371"/>
            <a:ext cx="3006724" cy="30067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064056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6F4CBB3-DFB2-5041-D409-5F060CD9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762" y="607341"/>
            <a:ext cx="4443856" cy="463871"/>
          </a:xfrm>
        </p:spPr>
        <p:txBody>
          <a:bodyPr>
            <a:normAutofit fontScale="90000"/>
          </a:bodyPr>
          <a:lstStyle/>
          <a:p>
            <a:pPr algn="l"/>
            <a:r>
              <a:rPr lang="en" b="1" dirty="0" smtClean="0"/>
              <a:t>Methodology</a:t>
            </a:r>
            <a:r>
              <a:rPr lang="en" b="1" dirty="0"/>
              <a:t/>
            </a:r>
            <a:br>
              <a:rPr lang="en" b="1" dirty="0"/>
            </a:br>
            <a:endParaRPr lang="en-GB" b="1" dirty="0"/>
          </a:p>
        </p:txBody>
      </p:sp>
      <p:pic>
        <p:nvPicPr>
          <p:cNvPr id="6" name="Content Placeholder 12">
            <a:extLst>
              <a:ext uri="{FF2B5EF4-FFF2-40B4-BE49-F238E27FC236}">
                <a16:creationId xmlns:a16="http://schemas.microsoft.com/office/drawing/2014/main" xmlns="" id="{0B0C3FD7-764B-2A7D-A03E-CC5A8F8AC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522" y="1419159"/>
            <a:ext cx="5170945" cy="3842050"/>
          </a:xfr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EAAE0467-1128-FF2F-4125-5B137B698CB5}"/>
              </a:ext>
            </a:extLst>
          </p:cNvPr>
          <p:cNvSpPr txBox="1">
            <a:spLocks/>
          </p:cNvSpPr>
          <p:nvPr/>
        </p:nvSpPr>
        <p:spPr>
          <a:xfrm>
            <a:off x="1769986" y="607341"/>
            <a:ext cx="4754639" cy="4724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S</a:t>
            </a:r>
            <a:r>
              <a:rPr lang="en-US" dirty="0" smtClean="0"/>
              <a:t>horter </a:t>
            </a:r>
            <a:r>
              <a:rPr lang="en-US" dirty="0"/>
              <a:t>development </a:t>
            </a:r>
            <a:r>
              <a:rPr lang="en-US" dirty="0" smtClean="0"/>
              <a:t>time</a:t>
            </a:r>
          </a:p>
          <a:p>
            <a:pPr algn="just"/>
            <a:r>
              <a:rPr lang="en-US" dirty="0"/>
              <a:t>C</a:t>
            </a:r>
            <a:r>
              <a:rPr lang="en-US" dirty="0" smtClean="0"/>
              <a:t>ontrol </a:t>
            </a:r>
            <a:r>
              <a:rPr lang="en-US" dirty="0"/>
              <a:t>over cost and </a:t>
            </a:r>
            <a:r>
              <a:rPr lang="en-US" dirty="0" smtClean="0"/>
              <a:t>schedule</a:t>
            </a:r>
          </a:p>
          <a:p>
            <a:pPr algn="just"/>
            <a:r>
              <a:rPr lang="en-US" dirty="0"/>
              <a:t>A</a:t>
            </a:r>
            <a:r>
              <a:rPr lang="en-US" dirty="0" smtClean="0"/>
              <a:t>ccepting changes</a:t>
            </a:r>
          </a:p>
          <a:p>
            <a:pPr algn="just"/>
            <a:r>
              <a:rPr lang="en-US" dirty="0"/>
              <a:t>P</a:t>
            </a:r>
            <a:r>
              <a:rPr lang="en-US" dirty="0" smtClean="0"/>
              <a:t>roducing </a:t>
            </a:r>
            <a:r>
              <a:rPr lang="en-US" dirty="0"/>
              <a:t>high-quality projects.</a:t>
            </a:r>
          </a:p>
          <a:p>
            <a:pPr marL="0" indent="0" algn="just">
              <a:buNone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C6E8C57-D5CB-F9C3-DA7A-63CAF7A8567A}"/>
              </a:ext>
            </a:extLst>
          </p:cNvPr>
          <p:cNvSpPr txBox="1"/>
          <p:nvPr/>
        </p:nvSpPr>
        <p:spPr>
          <a:xfrm>
            <a:off x="1176634" y="1273473"/>
            <a:ext cx="804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/>
              <a:t>Agile Model - Extreme Programming (XP</a:t>
            </a:r>
            <a:r>
              <a:rPr lang="en-US" sz="2800" dirty="0" smtClean="0"/>
              <a:t>)</a:t>
            </a:r>
            <a:endParaRPr lang="aa-ET" sz="2800" dirty="0"/>
          </a:p>
        </p:txBody>
      </p:sp>
    </p:spTree>
    <p:extLst>
      <p:ext uri="{BB962C8B-B14F-4D97-AF65-F5344CB8AC3E}">
        <p14:creationId xmlns:p14="http://schemas.microsoft.com/office/powerpoint/2010/main" val="14887579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5;p19">
            <a:extLst>
              <a:ext uri="{FF2B5EF4-FFF2-40B4-BE49-F238E27FC236}">
                <a16:creationId xmlns:a16="http://schemas.microsoft.com/office/drawing/2014/main" xmlns="" id="{D959E98B-B94B-6304-7E19-D57D6DEDFF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7856" y="328459"/>
            <a:ext cx="10018712" cy="17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/>
              <a:t>Methodology</a:t>
            </a:r>
            <a:endParaRPr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98E65F-7E80-29B0-7C10-7077C6AC3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0" y="2309660"/>
            <a:ext cx="10018713" cy="3124201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sz="28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Requirements Analysis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Planning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Design and Development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Integration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System Testing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Deployment</a:t>
            </a:r>
            <a:endParaRPr lang="en-US" sz="2400" dirty="0"/>
          </a:p>
          <a:p>
            <a:endParaRPr lang="aa-ET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6653E19-CAC4-EFF2-78D2-87B7D6874E9E}"/>
              </a:ext>
            </a:extLst>
          </p:cNvPr>
          <p:cNvSpPr txBox="1"/>
          <p:nvPr/>
        </p:nvSpPr>
        <p:spPr>
          <a:xfrm>
            <a:off x="2011680" y="1601774"/>
            <a:ext cx="4598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/>
              <a:t>Agile Model</a:t>
            </a:r>
            <a:endParaRPr lang="aa-ET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12" y="2126701"/>
            <a:ext cx="4599641" cy="3445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8833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95CAF1-5AF7-E518-6C48-2D54EAACB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20040"/>
            <a:ext cx="4844772" cy="1752599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/>
              <a:t>Expected </a:t>
            </a:r>
            <a:r>
              <a:rPr lang="en-US" sz="3600" b="1" dirty="0"/>
              <a:t>Results</a:t>
            </a:r>
            <a:endParaRPr lang="aa-ET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1FF3E9-0E2C-967E-50EE-B6E73B88B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26" y="1571625"/>
            <a:ext cx="10018713" cy="268380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dirty="0" smtClean="0"/>
              <a:t>Efficient Learning of the Human Brain</a:t>
            </a:r>
            <a:endParaRPr lang="en-US" dirty="0"/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 smtClean="0"/>
              <a:t>Mastering the study of brain from different perspectives.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smtClean="0"/>
              <a:t>Visualization of brain from different angles and magnifications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61" y="4340205"/>
            <a:ext cx="2333625" cy="2333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642" y="4340205"/>
            <a:ext cx="2664953" cy="23161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51" y="4340205"/>
            <a:ext cx="2400300" cy="2400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581140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 smtClean="0"/>
              <a:t>Outline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454546" y="1764766"/>
            <a:ext cx="2205604" cy="2090386"/>
            <a:chOff x="992428" y="2811614"/>
            <a:chExt cx="2205604" cy="2090386"/>
          </a:xfrm>
        </p:grpSpPr>
        <p:grpSp>
          <p:nvGrpSpPr>
            <p:cNvPr id="5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7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</p:sp>
        </p:grpSp>
        <p:sp>
          <p:nvSpPr>
            <p:cNvPr id="6" name="TextBox 8"/>
            <p:cNvSpPr txBox="1"/>
            <p:nvPr/>
          </p:nvSpPr>
          <p:spPr>
            <a:xfrm>
              <a:off x="992428" y="4416251"/>
              <a:ext cx="2205604" cy="485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&amp; Background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87135" y="1676115"/>
            <a:ext cx="2700949" cy="1927951"/>
            <a:chOff x="6263981" y="2737536"/>
            <a:chExt cx="2700949" cy="1927951"/>
          </a:xfrm>
        </p:grpSpPr>
        <p:grpSp>
          <p:nvGrpSpPr>
            <p:cNvPr id="9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11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5046" r="-25046"/>
                </a:stretch>
              </a:blipFill>
            </p:spPr>
          </p:sp>
        </p:grpSp>
        <p:sp>
          <p:nvSpPr>
            <p:cNvPr id="10" name="TextBox 9"/>
            <p:cNvSpPr txBox="1"/>
            <p:nvPr/>
          </p:nvSpPr>
          <p:spPr>
            <a:xfrm>
              <a:off x="6263981" y="4416251"/>
              <a:ext cx="2700949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Proposed Solution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07232" y="1681695"/>
            <a:ext cx="2479903" cy="1922371"/>
            <a:chOff x="3636849" y="2737536"/>
            <a:chExt cx="2479903" cy="1922371"/>
          </a:xfrm>
        </p:grpSpPr>
        <p:grpSp>
          <p:nvGrpSpPr>
            <p:cNvPr id="13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15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5901" r="-25901"/>
                </a:stretch>
              </a:blipFill>
            </p:spPr>
          </p:sp>
        </p:grpSp>
        <p:sp>
          <p:nvSpPr>
            <p:cNvPr id="14" name="TextBox 10"/>
            <p:cNvSpPr txBox="1"/>
            <p:nvPr/>
          </p:nvSpPr>
          <p:spPr>
            <a:xfrm>
              <a:off x="3636849" y="4416251"/>
              <a:ext cx="2479903" cy="243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 Statement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616796" y="1750193"/>
            <a:ext cx="2205604" cy="1853873"/>
            <a:chOff x="992428" y="2811614"/>
            <a:chExt cx="2205604" cy="1853873"/>
          </a:xfrm>
        </p:grpSpPr>
        <p:grpSp>
          <p:nvGrpSpPr>
            <p:cNvPr id="23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25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5046" r="-25046"/>
                </a:stretch>
              </a:blipFill>
            </p:spPr>
          </p:sp>
        </p:grpSp>
        <p:sp>
          <p:nvSpPr>
            <p:cNvPr id="24" name="TextBox 8"/>
            <p:cNvSpPr txBox="1"/>
            <p:nvPr/>
          </p:nvSpPr>
          <p:spPr>
            <a:xfrm>
              <a:off x="992428" y="4416251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666282" y="1676115"/>
            <a:ext cx="2479903" cy="1927951"/>
            <a:chOff x="3636849" y="2737536"/>
            <a:chExt cx="2479903" cy="1927951"/>
          </a:xfrm>
        </p:grpSpPr>
        <p:grpSp>
          <p:nvGrpSpPr>
            <p:cNvPr id="27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29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5046" r="-25046"/>
                </a:stretch>
              </a:blipFill>
            </p:spPr>
          </p:sp>
        </p:grpSp>
        <p:sp>
          <p:nvSpPr>
            <p:cNvPr id="28" name="TextBox 10"/>
            <p:cNvSpPr txBox="1"/>
            <p:nvPr/>
          </p:nvSpPr>
          <p:spPr>
            <a:xfrm>
              <a:off x="3636849" y="4416251"/>
              <a:ext cx="2479903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Literature Review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46638" y="4309812"/>
            <a:ext cx="2700949" cy="1927951"/>
            <a:chOff x="6263981" y="2737536"/>
            <a:chExt cx="2700949" cy="1927951"/>
          </a:xfrm>
        </p:grpSpPr>
        <p:grpSp>
          <p:nvGrpSpPr>
            <p:cNvPr id="31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33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24999" r="-24999"/>
                </a:stretch>
              </a:blipFill>
            </p:spPr>
          </p:sp>
        </p:grpSp>
        <p:sp>
          <p:nvSpPr>
            <p:cNvPr id="32" name="TextBox 9"/>
            <p:cNvSpPr txBox="1"/>
            <p:nvPr/>
          </p:nvSpPr>
          <p:spPr>
            <a:xfrm>
              <a:off x="6263981" y="4416251"/>
              <a:ext cx="2700949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836553" y="4383890"/>
            <a:ext cx="2205604" cy="1853873"/>
            <a:chOff x="992428" y="2811614"/>
            <a:chExt cx="2205604" cy="1853873"/>
          </a:xfrm>
        </p:grpSpPr>
        <p:grpSp>
          <p:nvGrpSpPr>
            <p:cNvPr id="35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37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</p:sp>
        </p:grpSp>
        <p:sp>
          <p:nvSpPr>
            <p:cNvPr id="36" name="TextBox 8"/>
            <p:cNvSpPr txBox="1"/>
            <p:nvPr/>
          </p:nvSpPr>
          <p:spPr>
            <a:xfrm>
              <a:off x="992428" y="4416251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Expected Results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401148" y="4272773"/>
            <a:ext cx="2700949" cy="1927951"/>
            <a:chOff x="6263981" y="2737536"/>
            <a:chExt cx="2700949" cy="1927951"/>
          </a:xfrm>
        </p:grpSpPr>
        <p:grpSp>
          <p:nvGrpSpPr>
            <p:cNvPr id="39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41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25046" r="-25046"/>
                </a:stretch>
              </a:blipFill>
            </p:spPr>
          </p:sp>
        </p:grpSp>
        <p:sp>
          <p:nvSpPr>
            <p:cNvPr id="40" name="TextBox 9"/>
            <p:cNvSpPr txBox="1"/>
            <p:nvPr/>
          </p:nvSpPr>
          <p:spPr>
            <a:xfrm>
              <a:off x="6263981" y="4416251"/>
              <a:ext cx="2700949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Gantt Chart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328958" y="4319109"/>
            <a:ext cx="2479903" cy="1922371"/>
            <a:chOff x="3636849" y="2737536"/>
            <a:chExt cx="2479903" cy="1922371"/>
          </a:xfrm>
        </p:grpSpPr>
        <p:grpSp>
          <p:nvGrpSpPr>
            <p:cNvPr id="43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45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13257" r="-13257"/>
                </a:stretch>
              </a:blipFill>
            </p:spPr>
          </p:sp>
        </p:grpSp>
        <p:sp>
          <p:nvSpPr>
            <p:cNvPr id="44" name="TextBox 10"/>
            <p:cNvSpPr txBox="1"/>
            <p:nvPr/>
          </p:nvSpPr>
          <p:spPr>
            <a:xfrm>
              <a:off x="3636849" y="4416251"/>
              <a:ext cx="2479903" cy="243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Scope of the project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9803431" y="4383890"/>
            <a:ext cx="2205604" cy="1853873"/>
            <a:chOff x="992428" y="2811614"/>
            <a:chExt cx="2205604" cy="1853873"/>
          </a:xfrm>
        </p:grpSpPr>
        <p:grpSp>
          <p:nvGrpSpPr>
            <p:cNvPr id="47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49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35487" r="-14512"/>
                </a:stretch>
              </a:blipFill>
            </p:spPr>
          </p:sp>
        </p:grpSp>
        <p:sp>
          <p:nvSpPr>
            <p:cNvPr id="48" name="TextBox 4"/>
            <p:cNvSpPr txBox="1"/>
            <p:nvPr/>
          </p:nvSpPr>
          <p:spPr>
            <a:xfrm>
              <a:off x="992428" y="4416251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 Division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591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417" y="389965"/>
            <a:ext cx="10018713" cy="1752599"/>
          </a:xfrm>
        </p:spPr>
        <p:txBody>
          <a:bodyPr/>
          <a:lstStyle/>
          <a:p>
            <a:pPr algn="l"/>
            <a:r>
              <a:rPr lang="en-US" b="1" dirty="0" smtClean="0"/>
              <a:t>Work Division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142" y="1658471"/>
            <a:ext cx="8538883" cy="492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676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DB4F18-DC28-F7F3-FF29-00377197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814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Gantt Chart</a:t>
            </a:r>
            <a:endParaRPr lang="aa-ET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918F876C-C6A6-4F34-9061-7993B8F4A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948" y="1303112"/>
            <a:ext cx="9435477" cy="4907188"/>
          </a:xfrm>
        </p:spPr>
      </p:pic>
    </p:spTree>
    <p:extLst>
      <p:ext uri="{BB962C8B-B14F-4D97-AF65-F5344CB8AC3E}">
        <p14:creationId xmlns:p14="http://schemas.microsoft.com/office/powerpoint/2010/main" val="3255943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8B187C-EF3A-98C0-2965-E1738346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89" y="2271304"/>
            <a:ext cx="7454536" cy="1743892"/>
          </a:xfrm>
        </p:spPr>
        <p:txBody>
          <a:bodyPr>
            <a:normAutofit fontScale="90000"/>
          </a:bodyPr>
          <a:lstStyle/>
          <a:p>
            <a:pPr algn="l"/>
            <a:r>
              <a:rPr lang="en-US" sz="12500" b="1" dirty="0">
                <a:latin typeface="Comic Sans MS" panose="030F0702030302020204" pitchFamily="66" charset="0"/>
              </a:rPr>
              <a:t>Thanks</a:t>
            </a:r>
            <a:r>
              <a:rPr lang="en-US" sz="12500" b="1" dirty="0">
                <a:latin typeface="Algerian" panose="04020705040A02060702" pitchFamily="82" charset="0"/>
              </a:rPr>
              <a:t>!</a:t>
            </a:r>
            <a:endParaRPr lang="aa-ET" sz="12500" b="1" dirty="0"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909" y="419100"/>
            <a:ext cx="5438746" cy="51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792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:a16="http://schemas.microsoft.com/office/drawing/2014/main" xmlns="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4048" y="498052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Introduction &amp; Background</a:t>
            </a:r>
            <a:endParaRPr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66" y="1783975"/>
            <a:ext cx="8082864" cy="447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959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:a16="http://schemas.microsoft.com/office/drawing/2014/main" xmlns="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:a16="http://schemas.microsoft.com/office/drawing/2014/main" xmlns="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336871" y="1908291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Maven Pro SemiBold"/>
                <a:ea typeface="Maven Pro SemiBold"/>
                <a:cs typeface="Maven Pro SemiBold"/>
                <a:sym typeface="Maven Pro SemiBold"/>
              </a:rPr>
              <a:t>The human brain is studied by considering its four </a:t>
            </a:r>
            <a:r>
              <a:rPr lang="en-GB" sz="2800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perspectives</a:t>
            </a:r>
            <a:endParaRPr lang="en-US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grpSp>
        <p:nvGrpSpPr>
          <p:cNvPr id="14" name="Group 9"/>
          <p:cNvGrpSpPr>
            <a:grpSpLocks noChangeAspect="1"/>
          </p:cNvGrpSpPr>
          <p:nvPr/>
        </p:nvGrpSpPr>
        <p:grpSpPr>
          <a:xfrm>
            <a:off x="3867350" y="3365604"/>
            <a:ext cx="1443151" cy="1443145"/>
            <a:chOff x="0" y="0"/>
            <a:chExt cx="6350000" cy="6349975"/>
          </a:xfrm>
        </p:grpSpPr>
        <p:sp>
          <p:nvSpPr>
            <p:cNvPr id="15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3253" r="-13253"/>
              </a:stretch>
            </a:blipFill>
          </p:spPr>
        </p:sp>
      </p:grpSp>
      <p:sp>
        <p:nvSpPr>
          <p:cNvPr id="16" name="TextBox 20"/>
          <p:cNvSpPr txBox="1"/>
          <p:nvPr/>
        </p:nvSpPr>
        <p:spPr>
          <a:xfrm>
            <a:off x="3516743" y="5044319"/>
            <a:ext cx="2479903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>
                <a:solidFill>
                  <a:srgbClr val="1B1B1B"/>
                </a:solidFill>
                <a:latin typeface="Montserrat Semi-Bold Bold"/>
              </a:rPr>
              <a:t>Anatomy</a:t>
            </a:r>
          </a:p>
        </p:txBody>
      </p:sp>
      <p:grpSp>
        <p:nvGrpSpPr>
          <p:cNvPr id="18" name="Group 6"/>
          <p:cNvGrpSpPr>
            <a:grpSpLocks noChangeAspect="1"/>
          </p:cNvGrpSpPr>
          <p:nvPr/>
        </p:nvGrpSpPr>
        <p:grpSpPr>
          <a:xfrm>
            <a:off x="6294543" y="3346228"/>
            <a:ext cx="1443151" cy="1443145"/>
            <a:chOff x="0" y="0"/>
            <a:chExt cx="6350000" cy="6349975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51723" r="-51723"/>
              </a:stretch>
            </a:blipFill>
          </p:spPr>
        </p:sp>
      </p:grpSp>
      <p:sp>
        <p:nvSpPr>
          <p:cNvPr id="20" name="TextBox 19"/>
          <p:cNvSpPr txBox="1"/>
          <p:nvPr/>
        </p:nvSpPr>
        <p:spPr>
          <a:xfrm>
            <a:off x="5868238" y="5028010"/>
            <a:ext cx="2700949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>
                <a:solidFill>
                  <a:srgbClr val="1B1B1B"/>
                </a:solidFill>
                <a:latin typeface="Montserrat Semi-Bold Bold"/>
              </a:rPr>
              <a:t>Physiology</a:t>
            </a:r>
          </a:p>
        </p:txBody>
      </p:sp>
      <p:grpSp>
        <p:nvGrpSpPr>
          <p:cNvPr id="22" name="Group 16"/>
          <p:cNvGrpSpPr>
            <a:grpSpLocks noChangeAspect="1"/>
          </p:cNvGrpSpPr>
          <p:nvPr/>
        </p:nvGrpSpPr>
        <p:grpSpPr>
          <a:xfrm>
            <a:off x="8840906" y="3346229"/>
            <a:ext cx="1443151" cy="1443145"/>
            <a:chOff x="0" y="0"/>
            <a:chExt cx="6350000" cy="6349975"/>
          </a:xfrm>
        </p:grpSpPr>
        <p:sp>
          <p:nvSpPr>
            <p:cNvPr id="23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40172" r="-13983"/>
              </a:stretch>
            </a:blipFill>
          </p:spPr>
        </p:sp>
      </p:grpSp>
      <p:sp>
        <p:nvSpPr>
          <p:cNvPr id="24" name="TextBox 22"/>
          <p:cNvSpPr txBox="1"/>
          <p:nvPr/>
        </p:nvSpPr>
        <p:spPr>
          <a:xfrm>
            <a:off x="8414601" y="5028010"/>
            <a:ext cx="2700949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 dirty="0" smtClean="0">
                <a:solidFill>
                  <a:srgbClr val="1B1B1B"/>
                </a:solidFill>
                <a:latin typeface="Montserrat Semi-Bold Bold"/>
              </a:rPr>
              <a:t>Morphology</a:t>
            </a:r>
            <a:endParaRPr lang="en-US" sz="1905" dirty="0">
              <a:solidFill>
                <a:srgbClr val="1B1B1B"/>
              </a:solidFill>
              <a:latin typeface="Montserrat Semi-Bold Bold"/>
            </a:endParaRPr>
          </a:p>
        </p:txBody>
      </p:sp>
      <p:grpSp>
        <p:nvGrpSpPr>
          <p:cNvPr id="26" name="Group 3"/>
          <p:cNvGrpSpPr>
            <a:grpSpLocks noChangeAspect="1"/>
          </p:cNvGrpSpPr>
          <p:nvPr/>
        </p:nvGrpSpPr>
        <p:grpSpPr>
          <a:xfrm>
            <a:off x="1456454" y="3445815"/>
            <a:ext cx="1443151" cy="1443145"/>
            <a:chOff x="0" y="0"/>
            <a:chExt cx="6350000" cy="6349975"/>
          </a:xfrm>
        </p:grpSpPr>
        <p:sp>
          <p:nvSpPr>
            <p:cNvPr id="27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7515" r="-17515"/>
              </a:stretch>
            </a:blipFill>
          </p:spPr>
        </p:sp>
      </p:grpSp>
      <p:sp>
        <p:nvSpPr>
          <p:cNvPr id="28" name="TextBox 18"/>
          <p:cNvSpPr txBox="1"/>
          <p:nvPr/>
        </p:nvSpPr>
        <p:spPr>
          <a:xfrm>
            <a:off x="1208136" y="5050452"/>
            <a:ext cx="2205604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>
                <a:solidFill>
                  <a:srgbClr val="1B1B1B"/>
                </a:solidFill>
                <a:latin typeface="Montserrat Semi-Bold Bold"/>
              </a:rPr>
              <a:t>Taxonomy</a:t>
            </a:r>
          </a:p>
        </p:txBody>
      </p:sp>
    </p:spTree>
    <p:extLst>
      <p:ext uri="{BB962C8B-B14F-4D97-AF65-F5344CB8AC3E}">
        <p14:creationId xmlns:p14="http://schemas.microsoft.com/office/powerpoint/2010/main" val="3693845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4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:a16="http://schemas.microsoft.com/office/drawing/2014/main" xmlns="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7154" y="458470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3277275" y="1631577"/>
            <a:ext cx="5427454" cy="4468249"/>
            <a:chOff x="3178664" y="1568824"/>
            <a:chExt cx="5427454" cy="446824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8664" y="2079733"/>
              <a:ext cx="5427454" cy="395734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" name="TextBox 1"/>
            <p:cNvSpPr txBox="1"/>
            <p:nvPr/>
          </p:nvSpPr>
          <p:spPr>
            <a:xfrm>
              <a:off x="4204447" y="1568824"/>
              <a:ext cx="32362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Human Brain Taxonomy</a:t>
              </a:r>
              <a:endParaRPr lang="en-GB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741590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:a16="http://schemas.microsoft.com/office/drawing/2014/main" xmlns="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03671" y="413647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12" y="1629926"/>
            <a:ext cx="7333129" cy="501740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26601" y="1412947"/>
            <a:ext cx="2205604" cy="2090386"/>
            <a:chOff x="992428" y="2811614"/>
            <a:chExt cx="2205604" cy="2090386"/>
          </a:xfrm>
        </p:grpSpPr>
        <p:grpSp>
          <p:nvGrpSpPr>
            <p:cNvPr id="11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13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34615" r="-34615"/>
                </a:stretch>
              </a:blipFill>
            </p:spPr>
          </p:sp>
        </p:grpSp>
        <p:sp>
          <p:nvSpPr>
            <p:cNvPr id="12" name="TextBox 8"/>
            <p:cNvSpPr txBox="1"/>
            <p:nvPr/>
          </p:nvSpPr>
          <p:spPr>
            <a:xfrm>
              <a:off x="992428" y="4416251"/>
              <a:ext cx="2205604" cy="485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>
                  <a:solidFill>
                    <a:srgbClr val="1B1B1B"/>
                  </a:solidFill>
                  <a:latin typeface="Montserrat Semi-Bold"/>
                </a:rPr>
                <a:t>White/Gray matter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78929" y="4291669"/>
            <a:ext cx="2700949" cy="2164464"/>
            <a:chOff x="6263981" y="2737536"/>
            <a:chExt cx="2700949" cy="2164464"/>
          </a:xfrm>
        </p:grpSpPr>
        <p:grpSp>
          <p:nvGrpSpPr>
            <p:cNvPr id="15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17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3858" r="-3858"/>
                </a:stretch>
              </a:blipFill>
            </p:spPr>
          </p:sp>
        </p:grpSp>
        <p:sp>
          <p:nvSpPr>
            <p:cNvPr id="16" name="TextBox 9"/>
            <p:cNvSpPr txBox="1"/>
            <p:nvPr/>
          </p:nvSpPr>
          <p:spPr>
            <a:xfrm>
              <a:off x="6263981" y="4416251"/>
              <a:ext cx="2700949" cy="485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>
                  <a:solidFill>
                    <a:srgbClr val="1B1B1B"/>
                  </a:solidFill>
                  <a:latin typeface="Montserrat Semi-Bold"/>
                </a:rPr>
                <a:t>Three main parts of brain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152711" y="1574439"/>
            <a:ext cx="2479903" cy="1927951"/>
            <a:chOff x="3636849" y="2737536"/>
            <a:chExt cx="2479903" cy="1927951"/>
          </a:xfrm>
        </p:grpSpPr>
        <p:grpSp>
          <p:nvGrpSpPr>
            <p:cNvPr id="19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21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6218" r="-55636"/>
                </a:stretch>
              </a:blipFill>
            </p:spPr>
          </p:sp>
        </p:grpSp>
        <p:sp>
          <p:nvSpPr>
            <p:cNvPr id="20" name="TextBox 10"/>
            <p:cNvSpPr txBox="1"/>
            <p:nvPr/>
          </p:nvSpPr>
          <p:spPr>
            <a:xfrm>
              <a:off x="3636849" y="4416251"/>
              <a:ext cx="2479903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>
                  <a:solidFill>
                    <a:srgbClr val="1B1B1B"/>
                  </a:solidFill>
                  <a:latin typeface="Montserrat Semi-Bold Bold"/>
                </a:rPr>
                <a:t>Neuron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427010" y="4555569"/>
            <a:ext cx="2205604" cy="1853873"/>
            <a:chOff x="992428" y="2811614"/>
            <a:chExt cx="2205604" cy="1853873"/>
          </a:xfrm>
        </p:grpSpPr>
        <p:grpSp>
          <p:nvGrpSpPr>
            <p:cNvPr id="23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25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3450" r="-3495"/>
                </a:stretch>
              </a:blipFill>
            </p:spPr>
          </p:sp>
        </p:grpSp>
        <p:sp>
          <p:nvSpPr>
            <p:cNvPr id="24" name="TextBox 4"/>
            <p:cNvSpPr txBox="1"/>
            <p:nvPr/>
          </p:nvSpPr>
          <p:spPr>
            <a:xfrm>
              <a:off x="992428" y="4416251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>
                  <a:solidFill>
                    <a:srgbClr val="1B1B1B"/>
                  </a:solidFill>
                  <a:latin typeface="Montserrat Semi-Bold"/>
                </a:rPr>
                <a:t>Meninges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5145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:a16="http://schemas.microsoft.com/office/drawing/2014/main" xmlns="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:a16="http://schemas.microsoft.com/office/drawing/2014/main" xmlns="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583208" y="1930703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lvl="1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Maven Pro SemiBold"/>
                <a:ea typeface="Maven Pro SemiBold"/>
                <a:cs typeface="Maven Pro SemiBold"/>
                <a:sym typeface="Maven Pro SemiBold"/>
              </a:rPr>
              <a:t>Physiology of Human Brain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Study of functions and activities of human brain </a:t>
            </a:r>
            <a:endParaRPr lang="en-GB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29" y="3682972"/>
            <a:ext cx="5924923" cy="2912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62835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:a16="http://schemas.microsoft.com/office/drawing/2014/main" xmlns="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:a16="http://schemas.microsoft.com/office/drawing/2014/main" xmlns="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582835" y="1940228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lvl="1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Maven Pro SemiBold"/>
                <a:ea typeface="Maven Pro SemiBold"/>
                <a:cs typeface="Maven Pro SemiBold"/>
                <a:sym typeface="Maven Pro SemiBold"/>
              </a:rPr>
              <a:t>Morphology of Human Brain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>
                <a:latin typeface="Maven Pro SemiBold"/>
                <a:ea typeface="Maven Pro SemiBold"/>
                <a:cs typeface="Maven Pro SemiBold"/>
                <a:sym typeface="Maven Pro SemiBold"/>
              </a:rPr>
              <a:t>study of the structural measures of the brain, e.g., volume and shape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45" y="3533199"/>
            <a:ext cx="5341844" cy="2862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30272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3;p17">
            <a:extLst>
              <a:ext uri="{FF2B5EF4-FFF2-40B4-BE49-F238E27FC236}">
                <a16:creationId xmlns:a16="http://schemas.microsoft.com/office/drawing/2014/main" xmlns="" id="{22CEB43D-68C3-A1D3-F79F-0562EE5053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8493" y="762000"/>
            <a:ext cx="6064734" cy="878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Problem Statement</a:t>
            </a:r>
            <a:endParaRPr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lc="http://schemas.openxmlformats.org/drawingml/2006/lockedCanvas"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873249" y="285713"/>
            <a:ext cx="3077140" cy="292608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231009" y="2775703"/>
            <a:ext cx="2906078" cy="2450462"/>
            <a:chOff x="1006035" y="2811614"/>
            <a:chExt cx="2205604" cy="1988600"/>
          </a:xfrm>
        </p:grpSpPr>
        <p:grpSp>
          <p:nvGrpSpPr>
            <p:cNvPr id="9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11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0487" r="-89511"/>
                </a:stretch>
              </a:blipFill>
            </p:spPr>
          </p:sp>
        </p:grpSp>
        <p:sp>
          <p:nvSpPr>
            <p:cNvPr id="10" name="TextBox 8"/>
            <p:cNvSpPr txBox="1"/>
            <p:nvPr/>
          </p:nvSpPr>
          <p:spPr>
            <a:xfrm>
              <a:off x="1006035" y="4314465"/>
              <a:ext cx="2205604" cy="485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dirty="0">
                  <a:solidFill>
                    <a:srgbClr val="1B1B1B"/>
                  </a:solidFill>
                  <a:latin typeface="Montserrat Semi-Bold"/>
                </a:rPr>
                <a:t>Inefficient Learning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707713" y="2684552"/>
            <a:ext cx="3609908" cy="2242329"/>
            <a:chOff x="5973652" y="2737536"/>
            <a:chExt cx="2700949" cy="1769023"/>
          </a:xfrm>
        </p:grpSpPr>
        <p:grpSp>
          <p:nvGrpSpPr>
            <p:cNvPr id="13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15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4906" r="-24906"/>
                </a:stretch>
              </a:blipFill>
            </p:spPr>
          </p:sp>
        </p:grpSp>
        <p:sp>
          <p:nvSpPr>
            <p:cNvPr id="14" name="TextBox 9"/>
            <p:cNvSpPr txBox="1"/>
            <p:nvPr/>
          </p:nvSpPr>
          <p:spPr>
            <a:xfrm>
              <a:off x="5973652" y="4257323"/>
              <a:ext cx="2700949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dirty="0">
                  <a:solidFill>
                    <a:srgbClr val="1B1B1B"/>
                  </a:solidFill>
                  <a:latin typeface="Montserrat Semi-Bold"/>
                </a:rPr>
                <a:t>Frustration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763889" y="2760787"/>
            <a:ext cx="2994584" cy="2418289"/>
            <a:chOff x="3629667" y="2737536"/>
            <a:chExt cx="2479903" cy="1989149"/>
          </a:xfrm>
        </p:grpSpPr>
        <p:grpSp>
          <p:nvGrpSpPr>
            <p:cNvPr id="17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19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4999" r="-24999"/>
                </a:stretch>
              </a:blipFill>
            </p:spPr>
          </p:sp>
        </p:grpSp>
        <p:sp>
          <p:nvSpPr>
            <p:cNvPr id="18" name="TextBox 10"/>
            <p:cNvSpPr txBox="1"/>
            <p:nvPr/>
          </p:nvSpPr>
          <p:spPr>
            <a:xfrm>
              <a:off x="3629667" y="4240936"/>
              <a:ext cx="2479903" cy="485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dirty="0">
                  <a:solidFill>
                    <a:srgbClr val="1B1B1B"/>
                  </a:solidFill>
                  <a:latin typeface="Montserrat Semi-Bold Bold"/>
                </a:rPr>
                <a:t>Lack of Applications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2813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769</TotalTime>
  <Words>368</Words>
  <Application>Microsoft Office PowerPoint</Application>
  <PresentationFormat>Widescreen</PresentationFormat>
  <Paragraphs>111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Algerian</vt:lpstr>
      <vt:lpstr>Arial</vt:lpstr>
      <vt:lpstr>Calibri</vt:lpstr>
      <vt:lpstr>Calibri Light</vt:lpstr>
      <vt:lpstr>Comic Sans MS</vt:lpstr>
      <vt:lpstr>Maven Pro SemiBold</vt:lpstr>
      <vt:lpstr>Montserrat Semi-Bold</vt:lpstr>
      <vt:lpstr>Montserrat Semi-Bold Bold</vt:lpstr>
      <vt:lpstr>Times New Roman</vt:lpstr>
      <vt:lpstr>Wingdings</vt:lpstr>
      <vt:lpstr>Office Theme</vt:lpstr>
      <vt:lpstr>PowerPoint Presentation</vt:lpstr>
      <vt:lpstr>Outline</vt:lpstr>
      <vt:lpstr>Introduction &amp; Background</vt:lpstr>
      <vt:lpstr>Introduction &amp; Background</vt:lpstr>
      <vt:lpstr>Introduction &amp; Background</vt:lpstr>
      <vt:lpstr>Introduction &amp; Background</vt:lpstr>
      <vt:lpstr>Introduction &amp; Background</vt:lpstr>
      <vt:lpstr>Introduction &amp; Background</vt:lpstr>
      <vt:lpstr>Problem Statement</vt:lpstr>
      <vt:lpstr>Proposed Solution</vt:lpstr>
      <vt:lpstr>Objectives</vt:lpstr>
      <vt:lpstr>Literature Review</vt:lpstr>
      <vt:lpstr>Literature Review</vt:lpstr>
      <vt:lpstr>Literature Review</vt:lpstr>
      <vt:lpstr>Literature Review</vt:lpstr>
      <vt:lpstr>Scope of the Project </vt:lpstr>
      <vt:lpstr>Methodology </vt:lpstr>
      <vt:lpstr>Methodology</vt:lpstr>
      <vt:lpstr>Expected Results</vt:lpstr>
      <vt:lpstr>Work Division</vt:lpstr>
      <vt:lpstr>Gantt Chart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Mobile Application  for Learning Human Brain</dc:title>
  <dc:creator>Mir Mujeeb</dc:creator>
  <cp:lastModifiedBy>Microsoft account</cp:lastModifiedBy>
  <cp:revision>243</cp:revision>
  <dcterms:created xsi:type="dcterms:W3CDTF">2022-11-13T09:20:27Z</dcterms:created>
  <dcterms:modified xsi:type="dcterms:W3CDTF">2022-11-21T12:33:45Z</dcterms:modified>
</cp:coreProperties>
</file>